
<file path=[Content_Types].xml><?xml version="1.0" encoding="utf-8"?>
<Types xmlns="http://schemas.openxmlformats.org/package/2006/content-types">
  <Default Extension="glb" ContentType="model/gltf.binary"/>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4"/>
  </p:notesMasterIdLst>
  <p:sldIdLst>
    <p:sldId id="256" r:id="rId2"/>
    <p:sldId id="257" r:id="rId3"/>
    <p:sldId id="258" r:id="rId4"/>
    <p:sldId id="260" r:id="rId5"/>
    <p:sldId id="262" r:id="rId6"/>
    <p:sldId id="259" r:id="rId7"/>
    <p:sldId id="261" r:id="rId8"/>
    <p:sldId id="264" r:id="rId9"/>
    <p:sldId id="265" r:id="rId10"/>
    <p:sldId id="263" r:id="rId11"/>
    <p:sldId id="266"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085" autoAdjust="0"/>
  </p:normalViewPr>
  <p:slideViewPr>
    <p:cSldViewPr snapToGrid="0">
      <p:cViewPr varScale="1">
        <p:scale>
          <a:sx n="62" d="100"/>
          <a:sy n="62" d="100"/>
        </p:scale>
        <p:origin x="102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94EC20-5F47-4B19-93BE-A38CBBA03E25}" type="datetimeFigureOut">
              <a:rPr lang="en-US" smtClean="0"/>
              <a:t>10/28/2020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4617F8-B217-43C0-AEB9-AE9CF8D28ADE}" type="slidenum">
              <a:rPr lang="en-US" smtClean="0"/>
              <a:t>‹#›</a:t>
            </a:fld>
            <a:endParaRPr lang="en-US"/>
          </a:p>
        </p:txBody>
      </p:sp>
    </p:spTree>
    <p:extLst>
      <p:ext uri="{BB962C8B-B14F-4D97-AF65-F5344CB8AC3E}">
        <p14:creationId xmlns:p14="http://schemas.microsoft.com/office/powerpoint/2010/main" val="3715936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NTCC you have the option of reaching out to your instructor in the following ways:</a:t>
            </a:r>
          </a:p>
        </p:txBody>
      </p:sp>
      <p:sp>
        <p:nvSpPr>
          <p:cNvPr id="4" name="Slide Number Placeholder 3"/>
          <p:cNvSpPr>
            <a:spLocks noGrp="1"/>
          </p:cNvSpPr>
          <p:nvPr>
            <p:ph type="sldNum" sz="quarter" idx="5"/>
          </p:nvPr>
        </p:nvSpPr>
        <p:spPr/>
        <p:txBody>
          <a:bodyPr/>
          <a:lstStyle/>
          <a:p>
            <a:fld id="{3A4617F8-B217-43C0-AEB9-AE9CF8D28ADE}" type="slidenum">
              <a:rPr lang="en-US" smtClean="0"/>
              <a:t>4</a:t>
            </a:fld>
            <a:endParaRPr lang="en-US"/>
          </a:p>
        </p:txBody>
      </p:sp>
    </p:spTree>
    <p:extLst>
      <p:ext uri="{BB962C8B-B14F-4D97-AF65-F5344CB8AC3E}">
        <p14:creationId xmlns:p14="http://schemas.microsoft.com/office/powerpoint/2010/main" val="630179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Leave your attitude in your car. </a:t>
            </a:r>
          </a:p>
          <a:p>
            <a:r>
              <a:rPr lang="en-US" dirty="0"/>
              <a:t>Come with a list of questions, make sure you at least know what module or topic you are having trouble with. Think…when you go to doctor you can’t just say, “I’m sick” they ask you to describe your symptoms. Let your instructor know what you’re having trouble with so they can help you. </a:t>
            </a:r>
          </a:p>
        </p:txBody>
      </p:sp>
      <p:sp>
        <p:nvSpPr>
          <p:cNvPr id="4" name="Slide Number Placeholder 3"/>
          <p:cNvSpPr>
            <a:spLocks noGrp="1"/>
          </p:cNvSpPr>
          <p:nvPr>
            <p:ph type="sldNum" sz="quarter" idx="5"/>
          </p:nvPr>
        </p:nvSpPr>
        <p:spPr/>
        <p:txBody>
          <a:bodyPr/>
          <a:lstStyle/>
          <a:p>
            <a:fld id="{3A4617F8-B217-43C0-AEB9-AE9CF8D28ADE}" type="slidenum">
              <a:rPr lang="en-US" smtClean="0"/>
              <a:t>5</a:t>
            </a:fld>
            <a:endParaRPr lang="en-US"/>
          </a:p>
        </p:txBody>
      </p:sp>
    </p:spTree>
    <p:extLst>
      <p:ext uri="{BB962C8B-B14F-4D97-AF65-F5344CB8AC3E}">
        <p14:creationId xmlns:p14="http://schemas.microsoft.com/office/powerpoint/2010/main" val="3975981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10/28/2020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10/28/2020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10/28/2020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10/28/2020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10/28/2020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10/28/2020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10/28/2020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10/28/2020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10/28/2020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10/28/2020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10/28/2020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10/28/2020</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youtu.be/IkpWQHLY4A4" TargetMode="External"/><Relationship Id="rId5" Type="http://schemas.openxmlformats.org/officeDocument/2006/relationships/hyperlink" Target="https://youtu.be/4Z1BIeje_ko" TargetMode="External"/><Relationship Id="rId4" Type="http://schemas.openxmlformats.org/officeDocument/2006/relationships/hyperlink" Target="https://open.lib.umn.edu/collegesuccess/chapter/7-3-communicating-with-instructors/" TargetMode="Externa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hyperlink" Target="https://youtu.be/4Z1BIeje_ko" TargetMode="Externa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hyperlink" Target="https://youtu.be/IkpWQHLY4A4" TargetMode="External"/><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5.png"/><Relationship Id="rId4" Type="http://schemas.microsoft.com/office/2017/06/relationships/model3d" Target="../media/model3d1.glb"/></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8.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45BEC-3837-465C-958A-4F4C07B05286}"/>
              </a:ext>
            </a:extLst>
          </p:cNvPr>
          <p:cNvSpPr>
            <a:spLocks noGrp="1"/>
          </p:cNvSpPr>
          <p:nvPr>
            <p:ph type="ctrTitle"/>
          </p:nvPr>
        </p:nvSpPr>
        <p:spPr>
          <a:xfrm>
            <a:off x="457200" y="4960137"/>
            <a:ext cx="7772400" cy="1463040"/>
          </a:xfrm>
        </p:spPr>
        <p:txBody>
          <a:bodyPr/>
          <a:lstStyle/>
          <a:p>
            <a:r>
              <a:rPr lang="en-US" dirty="0"/>
              <a:t>Effective Communication Makes the difference</a:t>
            </a:r>
          </a:p>
        </p:txBody>
      </p:sp>
      <p:sp>
        <p:nvSpPr>
          <p:cNvPr id="3" name="Subtitle 2">
            <a:extLst>
              <a:ext uri="{FF2B5EF4-FFF2-40B4-BE49-F238E27FC236}">
                <a16:creationId xmlns:a16="http://schemas.microsoft.com/office/drawing/2014/main" id="{757EA092-5E29-44B3-889D-A98D62DFE128}"/>
              </a:ext>
            </a:extLst>
          </p:cNvPr>
          <p:cNvSpPr>
            <a:spLocks noGrp="1"/>
          </p:cNvSpPr>
          <p:nvPr>
            <p:ph type="subTitle" idx="1"/>
          </p:nvPr>
        </p:nvSpPr>
        <p:spPr/>
        <p:txBody>
          <a:bodyPr/>
          <a:lstStyle/>
          <a:p>
            <a:r>
              <a:rPr lang="en-US" dirty="0"/>
              <a:t>Troylynn Williams</a:t>
            </a:r>
          </a:p>
          <a:p>
            <a:r>
              <a:rPr lang="en-US" dirty="0"/>
              <a:t>Student Success Coach</a:t>
            </a:r>
          </a:p>
          <a:p>
            <a:r>
              <a:rPr lang="en-US" dirty="0"/>
              <a:t>NTCC</a:t>
            </a:r>
          </a:p>
        </p:txBody>
      </p:sp>
      <p:pic>
        <p:nvPicPr>
          <p:cNvPr id="15" name="Audio 14">
            <a:hlinkClick r:id="" action="ppaction://media"/>
            <a:extLst>
              <a:ext uri="{FF2B5EF4-FFF2-40B4-BE49-F238E27FC236}">
                <a16:creationId xmlns:a16="http://schemas.microsoft.com/office/drawing/2014/main" id="{73639E8C-D273-44F6-A84D-D029B917B6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38983450"/>
      </p:ext>
    </p:extLst>
  </p:cSld>
  <p:clrMapOvr>
    <a:masterClrMapping/>
  </p:clrMapOvr>
  <mc:AlternateContent xmlns:mc="http://schemas.openxmlformats.org/markup-compatibility/2006" xmlns:p14="http://schemas.microsoft.com/office/powerpoint/2010/main">
    <mc:Choice Requires="p14">
      <p:transition spd="slow" p14:dur="2000" advTm="8740"/>
    </mc:Choice>
    <mc:Fallback xmlns="">
      <p:transition spd="slow" advTm="8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04E24-459A-4ECA-B07C-1ACF8229CA78}"/>
              </a:ext>
            </a:extLst>
          </p:cNvPr>
          <p:cNvSpPr>
            <a:spLocks noGrp="1"/>
          </p:cNvSpPr>
          <p:nvPr>
            <p:ph type="title"/>
          </p:nvPr>
        </p:nvSpPr>
        <p:spPr>
          <a:xfrm>
            <a:off x="155643" y="0"/>
            <a:ext cx="10588557" cy="1089498"/>
          </a:xfrm>
        </p:spPr>
        <p:txBody>
          <a:bodyPr/>
          <a:lstStyle/>
          <a:p>
            <a:r>
              <a:rPr lang="en-US" dirty="0"/>
              <a:t>Communication with classmates</a:t>
            </a:r>
          </a:p>
        </p:txBody>
      </p:sp>
      <p:sp>
        <p:nvSpPr>
          <p:cNvPr id="3" name="Content Placeholder 2">
            <a:extLst>
              <a:ext uri="{FF2B5EF4-FFF2-40B4-BE49-F238E27FC236}">
                <a16:creationId xmlns:a16="http://schemas.microsoft.com/office/drawing/2014/main" id="{3EF9E8BC-4684-4F0D-B51F-EAC51065D0A8}"/>
              </a:ext>
            </a:extLst>
          </p:cNvPr>
          <p:cNvSpPr>
            <a:spLocks noGrp="1"/>
          </p:cNvSpPr>
          <p:nvPr>
            <p:ph idx="1"/>
          </p:nvPr>
        </p:nvSpPr>
        <p:spPr>
          <a:xfrm>
            <a:off x="155643" y="1280702"/>
            <a:ext cx="5165387" cy="1754327"/>
          </a:xfrm>
        </p:spPr>
        <p:txBody>
          <a:bodyPr>
            <a:noAutofit/>
          </a:bodyPr>
          <a:lstStyle/>
          <a:p>
            <a:r>
              <a:rPr lang="en-US" sz="2800" dirty="0"/>
              <a:t>Students who feel they are part of a </a:t>
            </a:r>
            <a:r>
              <a:rPr lang="en-US" sz="2800" dirty="0">
                <a:solidFill>
                  <a:schemeClr val="tx2"/>
                </a:solidFill>
              </a:rPr>
              <a:t>learning community </a:t>
            </a:r>
            <a:r>
              <a:rPr lang="en-US" sz="2800" dirty="0"/>
              <a:t>do better than those who feel isolated and on their own.</a:t>
            </a:r>
          </a:p>
        </p:txBody>
      </p:sp>
      <p:sp>
        <p:nvSpPr>
          <p:cNvPr id="4" name="TextBox 3">
            <a:extLst>
              <a:ext uri="{FF2B5EF4-FFF2-40B4-BE49-F238E27FC236}">
                <a16:creationId xmlns:a16="http://schemas.microsoft.com/office/drawing/2014/main" id="{BBDBEC29-E028-43FA-8296-30B1E2E9E662}"/>
              </a:ext>
            </a:extLst>
          </p:cNvPr>
          <p:cNvSpPr txBox="1"/>
          <p:nvPr/>
        </p:nvSpPr>
        <p:spPr>
          <a:xfrm>
            <a:off x="7120646" y="1089498"/>
            <a:ext cx="4380689" cy="1754326"/>
          </a:xfrm>
          <a:prstGeom prst="rect">
            <a:avLst/>
          </a:prstGeom>
          <a:noFill/>
        </p:spPr>
        <p:txBody>
          <a:bodyPr wrap="square" rtlCol="0">
            <a:spAutoFit/>
          </a:bodyPr>
          <a:lstStyle/>
          <a:p>
            <a:pPr algn="r"/>
            <a:r>
              <a:rPr lang="en-US" sz="3600" dirty="0"/>
              <a:t>If you can </a:t>
            </a:r>
            <a:r>
              <a:rPr lang="en-US" sz="3600" dirty="0">
                <a:solidFill>
                  <a:schemeClr val="tx2"/>
                </a:solidFill>
              </a:rPr>
              <a:t>interact</a:t>
            </a:r>
            <a:r>
              <a:rPr lang="en-US" sz="3600" dirty="0"/>
              <a:t> with other students online, do it.</a:t>
            </a:r>
          </a:p>
        </p:txBody>
      </p:sp>
      <p:sp>
        <p:nvSpPr>
          <p:cNvPr id="6" name="TextBox 5">
            <a:extLst>
              <a:ext uri="{FF2B5EF4-FFF2-40B4-BE49-F238E27FC236}">
                <a16:creationId xmlns:a16="http://schemas.microsoft.com/office/drawing/2014/main" id="{65B077AA-F797-47E6-8792-ECF62C634766}"/>
              </a:ext>
            </a:extLst>
          </p:cNvPr>
          <p:cNvSpPr txBox="1"/>
          <p:nvPr/>
        </p:nvSpPr>
        <p:spPr>
          <a:xfrm>
            <a:off x="2957209" y="3673709"/>
            <a:ext cx="4951378" cy="2554545"/>
          </a:xfrm>
          <a:prstGeom prst="rect">
            <a:avLst/>
          </a:prstGeom>
          <a:noFill/>
        </p:spPr>
        <p:txBody>
          <a:bodyPr wrap="square" rtlCol="0">
            <a:spAutoFit/>
          </a:bodyPr>
          <a:lstStyle/>
          <a:p>
            <a:pPr algn="ctr"/>
            <a:r>
              <a:rPr lang="en-US" sz="3200" dirty="0"/>
              <a:t>If you know another person taking the same course, try to coordinate your schedules so that you can </a:t>
            </a:r>
            <a:r>
              <a:rPr lang="en-US" sz="3200" dirty="0">
                <a:solidFill>
                  <a:schemeClr val="tx2"/>
                </a:solidFill>
              </a:rPr>
              <a:t>study</a:t>
            </a:r>
            <a:r>
              <a:rPr lang="en-US" sz="3200" dirty="0"/>
              <a:t> together and talk over assignments.</a:t>
            </a:r>
          </a:p>
        </p:txBody>
      </p:sp>
      <p:pic>
        <p:nvPicPr>
          <p:cNvPr id="9" name="Audio 8">
            <a:hlinkClick r:id="" action="ppaction://media"/>
            <a:extLst>
              <a:ext uri="{FF2B5EF4-FFF2-40B4-BE49-F238E27FC236}">
                <a16:creationId xmlns:a16="http://schemas.microsoft.com/office/drawing/2014/main" id="{E45756B0-3122-4439-B128-02A704666B1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821964623"/>
      </p:ext>
    </p:extLst>
  </p:cSld>
  <p:clrMapOvr>
    <a:masterClrMapping/>
  </p:clrMapOvr>
  <mc:AlternateContent xmlns:mc="http://schemas.openxmlformats.org/markup-compatibility/2006" xmlns:p14="http://schemas.microsoft.com/office/powerpoint/2010/main">
    <mc:Choice Requires="p14">
      <p:transition spd="slow" p14:dur="2000" advTm="36973"/>
    </mc:Choice>
    <mc:Fallback xmlns="">
      <p:transition spd="slow" advTm="36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80">
                                          <p:stCondLst>
                                            <p:cond delay="0"/>
                                          </p:stCondLst>
                                        </p:cTn>
                                        <p:tgtEl>
                                          <p:spTgt spid="4"/>
                                        </p:tgtEl>
                                      </p:cBhvr>
                                    </p:animEffect>
                                    <p:anim calcmode="lin" valueType="num">
                                      <p:cBhvr>
                                        <p:cTn id="2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8" dur="26">
                                          <p:stCondLst>
                                            <p:cond delay="650"/>
                                          </p:stCondLst>
                                        </p:cTn>
                                        <p:tgtEl>
                                          <p:spTgt spid="4"/>
                                        </p:tgtEl>
                                      </p:cBhvr>
                                      <p:to x="100000" y="60000"/>
                                    </p:animScale>
                                    <p:animScale>
                                      <p:cBhvr>
                                        <p:cTn id="29" dur="166" decel="50000">
                                          <p:stCondLst>
                                            <p:cond delay="676"/>
                                          </p:stCondLst>
                                        </p:cTn>
                                        <p:tgtEl>
                                          <p:spTgt spid="4"/>
                                        </p:tgtEl>
                                      </p:cBhvr>
                                      <p:to x="100000" y="100000"/>
                                    </p:animScale>
                                    <p:animScale>
                                      <p:cBhvr>
                                        <p:cTn id="30" dur="26">
                                          <p:stCondLst>
                                            <p:cond delay="1312"/>
                                          </p:stCondLst>
                                        </p:cTn>
                                        <p:tgtEl>
                                          <p:spTgt spid="4"/>
                                        </p:tgtEl>
                                      </p:cBhvr>
                                      <p:to x="100000" y="80000"/>
                                    </p:animScale>
                                    <p:animScale>
                                      <p:cBhvr>
                                        <p:cTn id="31" dur="166" decel="50000">
                                          <p:stCondLst>
                                            <p:cond delay="1338"/>
                                          </p:stCondLst>
                                        </p:cTn>
                                        <p:tgtEl>
                                          <p:spTgt spid="4"/>
                                        </p:tgtEl>
                                      </p:cBhvr>
                                      <p:to x="100000" y="100000"/>
                                    </p:animScale>
                                    <p:animScale>
                                      <p:cBhvr>
                                        <p:cTn id="32" dur="26">
                                          <p:stCondLst>
                                            <p:cond delay="1642"/>
                                          </p:stCondLst>
                                        </p:cTn>
                                        <p:tgtEl>
                                          <p:spTgt spid="4"/>
                                        </p:tgtEl>
                                      </p:cBhvr>
                                      <p:to x="100000" y="90000"/>
                                    </p:animScale>
                                    <p:animScale>
                                      <p:cBhvr>
                                        <p:cTn id="33" dur="166" decel="50000">
                                          <p:stCondLst>
                                            <p:cond delay="1668"/>
                                          </p:stCondLst>
                                        </p:cTn>
                                        <p:tgtEl>
                                          <p:spTgt spid="4"/>
                                        </p:tgtEl>
                                      </p:cBhvr>
                                      <p:to x="100000" y="100000"/>
                                    </p:animScale>
                                    <p:animScale>
                                      <p:cBhvr>
                                        <p:cTn id="34" dur="26">
                                          <p:stCondLst>
                                            <p:cond delay="1808"/>
                                          </p:stCondLst>
                                        </p:cTn>
                                        <p:tgtEl>
                                          <p:spTgt spid="4"/>
                                        </p:tgtEl>
                                      </p:cBhvr>
                                      <p:to x="100000" y="95000"/>
                                    </p:animScale>
                                    <p:animScale>
                                      <p:cBhvr>
                                        <p:cTn id="3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9"/>
                </p:tgtEl>
              </p:cMediaNode>
            </p:audio>
          </p:childTnLst>
        </p:cTn>
      </p:par>
    </p:tnLst>
    <p:bldLst>
      <p:bldP spid="3" grpId="0" build="p"/>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0761B8-6A3B-4211-9305-5A53FB43A45A}"/>
              </a:ext>
            </a:extLst>
          </p:cNvPr>
          <p:cNvSpPr txBox="1"/>
          <p:nvPr/>
        </p:nvSpPr>
        <p:spPr>
          <a:xfrm>
            <a:off x="0" y="1481926"/>
            <a:ext cx="4541003" cy="1221739"/>
          </a:xfrm>
          <a:prstGeom prst="rect">
            <a:avLst/>
          </a:prstGeom>
          <a:noFill/>
        </p:spPr>
        <p:txBody>
          <a:bodyPr wrap="square" rtlCol="0">
            <a:spAutoFit/>
          </a:bodyPr>
          <a:lstStyle/>
          <a:p>
            <a:r>
              <a:rPr lang="en-US" sz="3600" dirty="0">
                <a:solidFill>
                  <a:schemeClr val="accent1">
                    <a:lumMod val="75000"/>
                  </a:schemeClr>
                </a:solidFill>
              </a:rPr>
              <a:t>Contribute to success in online classes</a:t>
            </a:r>
          </a:p>
        </p:txBody>
      </p:sp>
      <p:sp>
        <p:nvSpPr>
          <p:cNvPr id="7" name="TextBox 6">
            <a:extLst>
              <a:ext uri="{FF2B5EF4-FFF2-40B4-BE49-F238E27FC236}">
                <a16:creationId xmlns:a16="http://schemas.microsoft.com/office/drawing/2014/main" id="{87884CEC-3D62-48CB-B6CC-6A6849CD82D7}"/>
              </a:ext>
            </a:extLst>
          </p:cNvPr>
          <p:cNvSpPr txBox="1"/>
          <p:nvPr/>
        </p:nvSpPr>
        <p:spPr>
          <a:xfrm>
            <a:off x="211812" y="3797084"/>
            <a:ext cx="4670153" cy="1938992"/>
          </a:xfrm>
          <a:prstGeom prst="rect">
            <a:avLst/>
          </a:prstGeom>
          <a:noFill/>
        </p:spPr>
        <p:txBody>
          <a:bodyPr wrap="square" rtlCol="0">
            <a:spAutoFit/>
          </a:bodyPr>
          <a:lstStyle/>
          <a:p>
            <a:r>
              <a:rPr lang="en-US" sz="4000" dirty="0">
                <a:solidFill>
                  <a:schemeClr val="tx2">
                    <a:lumMod val="60000"/>
                    <a:lumOff val="40000"/>
                  </a:schemeClr>
                </a:solidFill>
              </a:rPr>
              <a:t>Build meaningful networking relationships</a:t>
            </a:r>
          </a:p>
        </p:txBody>
      </p:sp>
      <p:sp>
        <p:nvSpPr>
          <p:cNvPr id="10" name="Title 9">
            <a:extLst>
              <a:ext uri="{FF2B5EF4-FFF2-40B4-BE49-F238E27FC236}">
                <a16:creationId xmlns:a16="http://schemas.microsoft.com/office/drawing/2014/main" id="{0820C720-829A-48F4-B73E-25B8A5774DE7}"/>
              </a:ext>
            </a:extLst>
          </p:cNvPr>
          <p:cNvSpPr>
            <a:spLocks noGrp="1"/>
          </p:cNvSpPr>
          <p:nvPr>
            <p:ph type="title"/>
          </p:nvPr>
        </p:nvSpPr>
        <p:spPr>
          <a:xfrm>
            <a:off x="71321" y="0"/>
            <a:ext cx="10672879" cy="1221739"/>
          </a:xfrm>
        </p:spPr>
        <p:txBody>
          <a:bodyPr/>
          <a:lstStyle/>
          <a:p>
            <a:r>
              <a:rPr lang="en-US" dirty="0"/>
              <a:t>Effective Communication Can….</a:t>
            </a:r>
          </a:p>
        </p:txBody>
      </p:sp>
      <p:sp>
        <p:nvSpPr>
          <p:cNvPr id="11" name="TextBox 10">
            <a:extLst>
              <a:ext uri="{FF2B5EF4-FFF2-40B4-BE49-F238E27FC236}">
                <a16:creationId xmlns:a16="http://schemas.microsoft.com/office/drawing/2014/main" id="{902BE2A2-FB68-43BD-BC69-81A47F462830}"/>
              </a:ext>
            </a:extLst>
          </p:cNvPr>
          <p:cNvSpPr txBox="1"/>
          <p:nvPr/>
        </p:nvSpPr>
        <p:spPr>
          <a:xfrm>
            <a:off x="7346194" y="1114829"/>
            <a:ext cx="3859081" cy="1569660"/>
          </a:xfrm>
          <a:prstGeom prst="rect">
            <a:avLst/>
          </a:prstGeom>
          <a:noFill/>
        </p:spPr>
        <p:txBody>
          <a:bodyPr wrap="square" rtlCol="0">
            <a:spAutoFit/>
          </a:bodyPr>
          <a:lstStyle/>
          <a:p>
            <a:r>
              <a:rPr lang="en-US" sz="3200" dirty="0">
                <a:solidFill>
                  <a:srgbClr val="0070C0"/>
                </a:solidFill>
              </a:rPr>
              <a:t>Help you grow and mature academically and personally…</a:t>
            </a:r>
          </a:p>
        </p:txBody>
      </p:sp>
      <p:sp>
        <p:nvSpPr>
          <p:cNvPr id="12" name="TextBox 11">
            <a:extLst>
              <a:ext uri="{FF2B5EF4-FFF2-40B4-BE49-F238E27FC236}">
                <a16:creationId xmlns:a16="http://schemas.microsoft.com/office/drawing/2014/main" id="{DAC24D71-7FB5-419E-A9EF-D723331D795F}"/>
              </a:ext>
            </a:extLst>
          </p:cNvPr>
          <p:cNvSpPr txBox="1"/>
          <p:nvPr/>
        </p:nvSpPr>
        <p:spPr>
          <a:xfrm>
            <a:off x="8369085" y="3797084"/>
            <a:ext cx="3388962" cy="1569660"/>
          </a:xfrm>
          <a:prstGeom prst="rect">
            <a:avLst/>
          </a:prstGeom>
          <a:noFill/>
        </p:spPr>
        <p:txBody>
          <a:bodyPr wrap="square" rtlCol="0">
            <a:spAutoFit/>
          </a:bodyPr>
          <a:lstStyle/>
          <a:p>
            <a:r>
              <a:rPr lang="en-US" sz="3200" dirty="0">
                <a:solidFill>
                  <a:schemeClr val="accent2">
                    <a:lumMod val="50000"/>
                  </a:schemeClr>
                </a:solidFill>
              </a:rPr>
              <a:t>Earn respect from your instructors and </a:t>
            </a:r>
          </a:p>
          <a:p>
            <a:r>
              <a:rPr lang="en-US" sz="3200" dirty="0">
                <a:solidFill>
                  <a:schemeClr val="accent2">
                    <a:lumMod val="50000"/>
                  </a:schemeClr>
                </a:solidFill>
              </a:rPr>
              <a:t>peers</a:t>
            </a:r>
          </a:p>
        </p:txBody>
      </p:sp>
      <p:sp>
        <p:nvSpPr>
          <p:cNvPr id="13" name="TextBox 12">
            <a:extLst>
              <a:ext uri="{FF2B5EF4-FFF2-40B4-BE49-F238E27FC236}">
                <a16:creationId xmlns:a16="http://schemas.microsoft.com/office/drawing/2014/main" id="{1B73FC94-CD23-44C3-BC70-5CE0DA21C41B}"/>
              </a:ext>
            </a:extLst>
          </p:cNvPr>
          <p:cNvSpPr txBox="1"/>
          <p:nvPr/>
        </p:nvSpPr>
        <p:spPr>
          <a:xfrm>
            <a:off x="3905573" y="2315158"/>
            <a:ext cx="3605941" cy="1754326"/>
          </a:xfrm>
          <a:prstGeom prst="rect">
            <a:avLst/>
          </a:prstGeom>
          <a:noFill/>
        </p:spPr>
        <p:txBody>
          <a:bodyPr wrap="square" rtlCol="0">
            <a:spAutoFit/>
          </a:bodyPr>
          <a:lstStyle/>
          <a:p>
            <a:r>
              <a:rPr lang="en-US" sz="3600" dirty="0">
                <a:solidFill>
                  <a:schemeClr val="accent1"/>
                </a:solidFill>
              </a:rPr>
              <a:t>Help you receive academic advice and references</a:t>
            </a:r>
          </a:p>
        </p:txBody>
      </p:sp>
      <p:pic>
        <p:nvPicPr>
          <p:cNvPr id="5" name="Audio 4">
            <a:hlinkClick r:id="" action="ppaction://media"/>
            <a:extLst>
              <a:ext uri="{FF2B5EF4-FFF2-40B4-BE49-F238E27FC236}">
                <a16:creationId xmlns:a16="http://schemas.microsoft.com/office/drawing/2014/main" id="{80318E2D-37B0-4E3E-B351-00B59B0A928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165978201"/>
      </p:ext>
    </p:extLst>
  </p:cSld>
  <p:clrMapOvr>
    <a:masterClrMapping/>
  </p:clrMapOvr>
  <mc:AlternateContent xmlns:mc="http://schemas.openxmlformats.org/markup-compatibility/2006" xmlns:p14="http://schemas.microsoft.com/office/powerpoint/2010/main">
    <mc:Choice Requires="p14">
      <p:transition spd="slow" p14:dur="2500" advTm="46190">
        <p:checker/>
      </p:transition>
    </mc:Choice>
    <mc:Fallback xmlns="">
      <p:transition spd="slow" advTm="4619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circle(in)">
                                      <p:cBhvr>
                                        <p:cTn id="11" dur="2000"/>
                                        <p:tgtEl>
                                          <p:spTgt spid="1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barn(inVertical)">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1000"/>
                                        <p:tgtEl>
                                          <p:spTgt spid="11">
                                            <p:txEl>
                                              <p:pRg st="0" end="0"/>
                                            </p:txEl>
                                          </p:spTgt>
                                        </p:tgtEl>
                                      </p:cBhvr>
                                    </p:animEffect>
                                    <p:anim calcmode="lin" valueType="num">
                                      <p:cBhvr>
                                        <p:cTn id="2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wipe(down)">
                                      <p:cBhvr>
                                        <p:cTn id="28" dur="580">
                                          <p:stCondLst>
                                            <p:cond delay="0"/>
                                          </p:stCondLst>
                                        </p:cTn>
                                        <p:tgtEl>
                                          <p:spTgt spid="7">
                                            <p:txEl>
                                              <p:pRg st="0" end="0"/>
                                            </p:txEl>
                                          </p:spTgt>
                                        </p:tgtEl>
                                      </p:cBhvr>
                                    </p:animEffect>
                                    <p:anim calcmode="lin" valueType="num">
                                      <p:cBhvr>
                                        <p:cTn id="29"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34" dur="26">
                                          <p:stCondLst>
                                            <p:cond delay="650"/>
                                          </p:stCondLst>
                                        </p:cTn>
                                        <p:tgtEl>
                                          <p:spTgt spid="7">
                                            <p:txEl>
                                              <p:pRg st="0" end="0"/>
                                            </p:txEl>
                                          </p:spTgt>
                                        </p:tgtEl>
                                      </p:cBhvr>
                                      <p:to x="100000" y="60000"/>
                                    </p:animScale>
                                    <p:animScale>
                                      <p:cBhvr>
                                        <p:cTn id="35" dur="166" decel="50000">
                                          <p:stCondLst>
                                            <p:cond delay="676"/>
                                          </p:stCondLst>
                                        </p:cTn>
                                        <p:tgtEl>
                                          <p:spTgt spid="7">
                                            <p:txEl>
                                              <p:pRg st="0" end="0"/>
                                            </p:txEl>
                                          </p:spTgt>
                                        </p:tgtEl>
                                      </p:cBhvr>
                                      <p:to x="100000" y="100000"/>
                                    </p:animScale>
                                    <p:animScale>
                                      <p:cBhvr>
                                        <p:cTn id="36" dur="26">
                                          <p:stCondLst>
                                            <p:cond delay="1312"/>
                                          </p:stCondLst>
                                        </p:cTn>
                                        <p:tgtEl>
                                          <p:spTgt spid="7">
                                            <p:txEl>
                                              <p:pRg st="0" end="0"/>
                                            </p:txEl>
                                          </p:spTgt>
                                        </p:tgtEl>
                                      </p:cBhvr>
                                      <p:to x="100000" y="80000"/>
                                    </p:animScale>
                                    <p:animScale>
                                      <p:cBhvr>
                                        <p:cTn id="37" dur="166" decel="50000">
                                          <p:stCondLst>
                                            <p:cond delay="1338"/>
                                          </p:stCondLst>
                                        </p:cTn>
                                        <p:tgtEl>
                                          <p:spTgt spid="7">
                                            <p:txEl>
                                              <p:pRg st="0" end="0"/>
                                            </p:txEl>
                                          </p:spTgt>
                                        </p:tgtEl>
                                      </p:cBhvr>
                                      <p:to x="100000" y="100000"/>
                                    </p:animScale>
                                    <p:animScale>
                                      <p:cBhvr>
                                        <p:cTn id="38" dur="26">
                                          <p:stCondLst>
                                            <p:cond delay="1642"/>
                                          </p:stCondLst>
                                        </p:cTn>
                                        <p:tgtEl>
                                          <p:spTgt spid="7">
                                            <p:txEl>
                                              <p:pRg st="0" end="0"/>
                                            </p:txEl>
                                          </p:spTgt>
                                        </p:tgtEl>
                                      </p:cBhvr>
                                      <p:to x="100000" y="90000"/>
                                    </p:animScale>
                                    <p:animScale>
                                      <p:cBhvr>
                                        <p:cTn id="39" dur="166" decel="50000">
                                          <p:stCondLst>
                                            <p:cond delay="1668"/>
                                          </p:stCondLst>
                                        </p:cTn>
                                        <p:tgtEl>
                                          <p:spTgt spid="7">
                                            <p:txEl>
                                              <p:pRg st="0" end="0"/>
                                            </p:txEl>
                                          </p:spTgt>
                                        </p:tgtEl>
                                      </p:cBhvr>
                                      <p:to x="100000" y="100000"/>
                                    </p:animScale>
                                    <p:animScale>
                                      <p:cBhvr>
                                        <p:cTn id="40" dur="26">
                                          <p:stCondLst>
                                            <p:cond delay="1808"/>
                                          </p:stCondLst>
                                        </p:cTn>
                                        <p:tgtEl>
                                          <p:spTgt spid="7">
                                            <p:txEl>
                                              <p:pRg st="0" end="0"/>
                                            </p:txEl>
                                          </p:spTgt>
                                        </p:tgtEl>
                                      </p:cBhvr>
                                      <p:to x="100000" y="95000"/>
                                    </p:animScale>
                                    <p:animScale>
                                      <p:cBhvr>
                                        <p:cTn id="41" dur="166" decel="50000">
                                          <p:stCondLst>
                                            <p:cond delay="1834"/>
                                          </p:stCondLst>
                                        </p:cTn>
                                        <p:tgtEl>
                                          <p:spTgt spid="7">
                                            <p:txEl>
                                              <p:pRg st="0" end="0"/>
                                            </p:txEl>
                                          </p:spTgt>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45" presetClass="entr" presetSubtype="0" fill="hold" nodeType="click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Effect transition="in" filter="fade">
                                      <p:cBhvr>
                                        <p:cTn id="46" dur="2000"/>
                                        <p:tgtEl>
                                          <p:spTgt spid="12">
                                            <p:txEl>
                                              <p:pRg st="0" end="0"/>
                                            </p:txEl>
                                          </p:spTgt>
                                        </p:tgtEl>
                                      </p:cBhvr>
                                    </p:animEffect>
                                    <p:anim calcmode="lin" valueType="num">
                                      <p:cBhvr>
                                        <p:cTn id="47" dur="2000" fill="hold"/>
                                        <p:tgtEl>
                                          <p:spTgt spid="12">
                                            <p:txEl>
                                              <p:pRg st="0" end="0"/>
                                            </p:txEl>
                                          </p:spTgt>
                                        </p:tgtEl>
                                        <p:attrNameLst>
                                          <p:attrName>ppt_w</p:attrName>
                                        </p:attrNameLst>
                                      </p:cBhvr>
                                      <p:tavLst>
                                        <p:tav tm="0" fmla="#ppt_w*sin(2.5*pi*$)">
                                          <p:val>
                                            <p:fltVal val="0"/>
                                          </p:val>
                                        </p:tav>
                                        <p:tav tm="100000">
                                          <p:val>
                                            <p:fltVal val="1"/>
                                          </p:val>
                                        </p:tav>
                                      </p:tavLst>
                                    </p:anim>
                                    <p:anim calcmode="lin" valueType="num">
                                      <p:cBhvr>
                                        <p:cTn id="48" dur="2000" fill="hold"/>
                                        <p:tgtEl>
                                          <p:spTgt spid="12">
                                            <p:txEl>
                                              <p:pRg st="0" end="0"/>
                                            </p:txEl>
                                          </p:spTgt>
                                        </p:tgtEl>
                                        <p:attrNameLst>
                                          <p:attrName>ppt_h</p:attrName>
                                        </p:attrNameLst>
                                      </p:cBhvr>
                                      <p:tavLst>
                                        <p:tav tm="0">
                                          <p:val>
                                            <p:strVal val="#ppt_h"/>
                                          </p:val>
                                        </p:tav>
                                        <p:tav tm="100000">
                                          <p:val>
                                            <p:strVal val="#ppt_h"/>
                                          </p:val>
                                        </p:tav>
                                      </p:tavLst>
                                    </p:anim>
                                  </p:childTnLst>
                                </p:cTn>
                              </p:par>
                              <p:par>
                                <p:cTn id="49" presetID="45" presetClass="entr" presetSubtype="0" fill="hold" nodeType="withEffect">
                                  <p:stCondLst>
                                    <p:cond delay="0"/>
                                  </p:stCondLst>
                                  <p:childTnLst>
                                    <p:set>
                                      <p:cBhvr>
                                        <p:cTn id="50" dur="1" fill="hold">
                                          <p:stCondLst>
                                            <p:cond delay="0"/>
                                          </p:stCondLst>
                                        </p:cTn>
                                        <p:tgtEl>
                                          <p:spTgt spid="12">
                                            <p:txEl>
                                              <p:pRg st="1" end="1"/>
                                            </p:txEl>
                                          </p:spTgt>
                                        </p:tgtEl>
                                        <p:attrNameLst>
                                          <p:attrName>style.visibility</p:attrName>
                                        </p:attrNameLst>
                                      </p:cBhvr>
                                      <p:to>
                                        <p:strVal val="visible"/>
                                      </p:to>
                                    </p:set>
                                    <p:animEffect transition="in" filter="fade">
                                      <p:cBhvr>
                                        <p:cTn id="51" dur="2000"/>
                                        <p:tgtEl>
                                          <p:spTgt spid="12">
                                            <p:txEl>
                                              <p:pRg st="1" end="1"/>
                                            </p:txEl>
                                          </p:spTgt>
                                        </p:tgtEl>
                                      </p:cBhvr>
                                    </p:animEffect>
                                    <p:anim calcmode="lin" valueType="num">
                                      <p:cBhvr>
                                        <p:cTn id="52" dur="2000" fill="hold"/>
                                        <p:tgtEl>
                                          <p:spTgt spid="12">
                                            <p:txEl>
                                              <p:pRg st="1" end="1"/>
                                            </p:txEl>
                                          </p:spTgt>
                                        </p:tgtEl>
                                        <p:attrNameLst>
                                          <p:attrName>ppt_w</p:attrName>
                                        </p:attrNameLst>
                                      </p:cBhvr>
                                      <p:tavLst>
                                        <p:tav tm="0" fmla="#ppt_w*sin(2.5*pi*$)">
                                          <p:val>
                                            <p:fltVal val="0"/>
                                          </p:val>
                                        </p:tav>
                                        <p:tav tm="100000">
                                          <p:val>
                                            <p:fltVal val="1"/>
                                          </p:val>
                                        </p:tav>
                                      </p:tavLst>
                                    </p:anim>
                                    <p:anim calcmode="lin" valueType="num">
                                      <p:cBhvr>
                                        <p:cTn id="53" dur="2000" fill="hold"/>
                                        <p:tgtEl>
                                          <p:spTgt spid="12">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2E81-E637-4A94-8740-DA9360EE1F62}"/>
              </a:ext>
            </a:extLst>
          </p:cNvPr>
          <p:cNvSpPr>
            <a:spLocks noGrp="1"/>
          </p:cNvSpPr>
          <p:nvPr>
            <p:ph type="title"/>
          </p:nvPr>
        </p:nvSpPr>
        <p:spPr>
          <a:xfrm>
            <a:off x="1024127" y="817690"/>
            <a:ext cx="9720072" cy="763137"/>
          </a:xfrm>
        </p:spPr>
        <p:txBody>
          <a:bodyPr/>
          <a:lstStyle/>
          <a:p>
            <a:r>
              <a:rPr lang="en-US" dirty="0"/>
              <a:t>References</a:t>
            </a:r>
          </a:p>
        </p:txBody>
      </p:sp>
      <p:sp>
        <p:nvSpPr>
          <p:cNvPr id="3" name="Content Placeholder 2">
            <a:extLst>
              <a:ext uri="{FF2B5EF4-FFF2-40B4-BE49-F238E27FC236}">
                <a16:creationId xmlns:a16="http://schemas.microsoft.com/office/drawing/2014/main" id="{FA15F460-92B6-421A-AA35-8C19FEF1BA7D}"/>
              </a:ext>
            </a:extLst>
          </p:cNvPr>
          <p:cNvSpPr>
            <a:spLocks noGrp="1"/>
          </p:cNvSpPr>
          <p:nvPr>
            <p:ph idx="1"/>
          </p:nvPr>
        </p:nvSpPr>
        <p:spPr>
          <a:xfrm>
            <a:off x="1024128" y="1689315"/>
            <a:ext cx="9720073" cy="4620045"/>
          </a:xfrm>
        </p:spPr>
        <p:txBody>
          <a:bodyPr/>
          <a:lstStyle/>
          <a:p>
            <a:r>
              <a:rPr lang="en-US" dirty="0">
                <a:hlinkClick r:id="rId4"/>
              </a:rPr>
              <a:t>https://open.lib.umn.edu/collegesuccess/chapter/7-3-communicating-with-instructors/</a:t>
            </a:r>
            <a:endParaRPr lang="en-US" dirty="0"/>
          </a:p>
          <a:p>
            <a:endParaRPr lang="en-US" dirty="0"/>
          </a:p>
          <a:p>
            <a:r>
              <a:rPr lang="en-US" dirty="0">
                <a:hlinkClick r:id="rId5"/>
              </a:rPr>
              <a:t>https://youtu.be/4Z1BIeje_ko</a:t>
            </a:r>
            <a:endParaRPr lang="en-US" dirty="0"/>
          </a:p>
          <a:p>
            <a:endParaRPr lang="en-US" dirty="0"/>
          </a:p>
          <a:p>
            <a:r>
              <a:rPr lang="en-US" dirty="0">
                <a:hlinkClick r:id="rId6"/>
              </a:rPr>
              <a:t>https://youtu.be/IkpWQHLY4A4</a:t>
            </a:r>
            <a:endParaRPr lang="en-US" dirty="0"/>
          </a:p>
          <a:p>
            <a:endParaRPr lang="en-US" dirty="0"/>
          </a:p>
          <a:p>
            <a:endParaRPr lang="en-US" dirty="0"/>
          </a:p>
          <a:p>
            <a:r>
              <a:rPr lang="en-US" dirty="0"/>
              <a:t>Email us:</a:t>
            </a:r>
          </a:p>
          <a:p>
            <a:r>
              <a:rPr lang="en-US" dirty="0"/>
              <a:t>successcoach@northshorecollege.edu</a:t>
            </a:r>
          </a:p>
          <a:p>
            <a:endParaRPr lang="en-US" dirty="0"/>
          </a:p>
          <a:p>
            <a:endParaRPr lang="en-US" dirty="0"/>
          </a:p>
          <a:p>
            <a:endParaRPr lang="en-US" dirty="0"/>
          </a:p>
        </p:txBody>
      </p:sp>
      <p:pic>
        <p:nvPicPr>
          <p:cNvPr id="7" name="Audio 6">
            <a:hlinkClick r:id="" action="ppaction://media"/>
            <a:extLst>
              <a:ext uri="{FF2B5EF4-FFF2-40B4-BE49-F238E27FC236}">
                <a16:creationId xmlns:a16="http://schemas.microsoft.com/office/drawing/2014/main" id="{CDCA16A6-CA86-40B5-A9F7-954FAD78F4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83383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9575">
        <p15:prstTrans prst="curtains"/>
      </p:transition>
    </mc:Choice>
    <mc:Fallback xmlns="">
      <p:transition spd="slow" advTm="95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81D5B-AC4E-47BB-9072-15A4C2DC4A8B}"/>
              </a:ext>
            </a:extLst>
          </p:cNvPr>
          <p:cNvSpPr>
            <a:spLocks noGrp="1"/>
          </p:cNvSpPr>
          <p:nvPr>
            <p:ph type="title"/>
          </p:nvPr>
        </p:nvSpPr>
        <p:spPr/>
        <p:txBody>
          <a:bodyPr/>
          <a:lstStyle/>
          <a:p>
            <a:r>
              <a:rPr lang="en-US" dirty="0"/>
              <a:t>Ice breaker!</a:t>
            </a:r>
          </a:p>
        </p:txBody>
      </p:sp>
      <p:sp>
        <p:nvSpPr>
          <p:cNvPr id="3" name="Content Placeholder 2">
            <a:extLst>
              <a:ext uri="{FF2B5EF4-FFF2-40B4-BE49-F238E27FC236}">
                <a16:creationId xmlns:a16="http://schemas.microsoft.com/office/drawing/2014/main" id="{1F7674E1-CDF3-4A8D-B6E6-3B684A61DCC1}"/>
              </a:ext>
            </a:extLst>
          </p:cNvPr>
          <p:cNvSpPr>
            <a:spLocks noGrp="1"/>
          </p:cNvSpPr>
          <p:nvPr>
            <p:ph idx="1"/>
          </p:nvPr>
        </p:nvSpPr>
        <p:spPr>
          <a:xfrm>
            <a:off x="881515" y="1983997"/>
            <a:ext cx="9720073" cy="4023360"/>
          </a:xfrm>
        </p:spPr>
        <p:txBody>
          <a:bodyPr>
            <a:normAutofit/>
          </a:bodyPr>
          <a:lstStyle/>
          <a:p>
            <a:pPr marL="0" indent="0">
              <a:buNone/>
            </a:pPr>
            <a:r>
              <a:rPr lang="en-US" sz="4000" dirty="0"/>
              <a:t>What comes to mind when you hear the word “</a:t>
            </a:r>
            <a:r>
              <a:rPr lang="en-US" sz="4000" i="1" dirty="0"/>
              <a:t>communication”?</a:t>
            </a:r>
          </a:p>
          <a:p>
            <a:pPr marL="0" indent="0">
              <a:buNone/>
            </a:pPr>
            <a:endParaRPr lang="en-US" sz="4000" i="1" dirty="0"/>
          </a:p>
          <a:p>
            <a:pPr marL="0" indent="0">
              <a:buNone/>
            </a:pPr>
            <a:r>
              <a:rPr lang="en-US" sz="4000" i="1" dirty="0">
                <a:hlinkClick r:id="rId5"/>
              </a:rPr>
              <a:t>https://youtu.be/4Z1BIeje_ko</a:t>
            </a:r>
            <a:endParaRPr lang="en-US" sz="4000" i="1" dirty="0"/>
          </a:p>
          <a:p>
            <a:pPr marL="0" indent="0">
              <a:buNone/>
            </a:pPr>
            <a:endParaRPr lang="en-US" sz="4000" i="1" dirty="0"/>
          </a:p>
        </p:txBody>
      </p:sp>
      <p:pic>
        <p:nvPicPr>
          <p:cNvPr id="13" name="Audio 12">
            <a:hlinkClick r:id="" action="ppaction://media"/>
            <a:extLst>
              <a:ext uri="{FF2B5EF4-FFF2-40B4-BE49-F238E27FC236}">
                <a16:creationId xmlns:a16="http://schemas.microsoft.com/office/drawing/2014/main" id="{12EF087C-0493-4B08-A01E-0A0FB551B05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883306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8065">
        <p159:morph option="byObject"/>
      </p:transition>
    </mc:Choice>
    <mc:Fallback xmlns="">
      <p:transition spd="slow" advTm="380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3">
                                            <p:txEl>
                                              <p:pRg st="0" end="0"/>
                                            </p:txEl>
                                          </p:spTgt>
                                        </p:tgtEl>
                                        <p:attrNameLst>
                                          <p:attrName>ppt_x</p:attrName>
                                          <p:attrName>ppt_y</p:attrName>
                                        </p:attrNameLst>
                                      </p:cBhvr>
                                    </p:animMotion>
                                    <p:animRot by="1500000">
                                      <p:cBhvr>
                                        <p:cTn id="11" dur="125" fill="hold">
                                          <p:stCondLst>
                                            <p:cond delay="0"/>
                                          </p:stCondLst>
                                        </p:cTn>
                                        <p:tgtEl>
                                          <p:spTgt spid="3">
                                            <p:txEl>
                                              <p:pRg st="0" end="0"/>
                                            </p:txEl>
                                          </p:spTgt>
                                        </p:tgtEl>
                                        <p:attrNameLst>
                                          <p:attrName>r</p:attrName>
                                        </p:attrNameLst>
                                      </p:cBhvr>
                                    </p:animRot>
                                    <p:animRot by="-1500000">
                                      <p:cBhvr>
                                        <p:cTn id="12" dur="125" fill="hold">
                                          <p:stCondLst>
                                            <p:cond delay="125"/>
                                          </p:stCondLst>
                                        </p:cTn>
                                        <p:tgtEl>
                                          <p:spTgt spid="3">
                                            <p:txEl>
                                              <p:pRg st="0" end="0"/>
                                            </p:txEl>
                                          </p:spTgt>
                                        </p:tgtEl>
                                        <p:attrNameLst>
                                          <p:attrName>r</p:attrName>
                                        </p:attrNameLst>
                                      </p:cBhvr>
                                    </p:animRot>
                                    <p:animRot by="-1500000">
                                      <p:cBhvr>
                                        <p:cTn id="13" dur="125" fill="hold">
                                          <p:stCondLst>
                                            <p:cond delay="250"/>
                                          </p:stCondLst>
                                        </p:cTn>
                                        <p:tgtEl>
                                          <p:spTgt spid="3">
                                            <p:txEl>
                                              <p:pRg st="0" end="0"/>
                                            </p:txEl>
                                          </p:spTgt>
                                        </p:tgtEl>
                                        <p:attrNameLst>
                                          <p:attrName>r</p:attrName>
                                        </p:attrNameLst>
                                      </p:cBhvr>
                                    </p:animRot>
                                    <p:animRot by="1500000">
                                      <p:cBhvr>
                                        <p:cTn id="14"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AA388FE-F48E-4030-B0F1-4A488DA49508}"/>
              </a:ext>
            </a:extLst>
          </p:cNvPr>
          <p:cNvSpPr>
            <a:spLocks noGrp="1"/>
          </p:cNvSpPr>
          <p:nvPr>
            <p:ph type="title"/>
          </p:nvPr>
        </p:nvSpPr>
        <p:spPr>
          <a:xfrm>
            <a:off x="154984" y="0"/>
            <a:ext cx="6736206" cy="1146876"/>
          </a:xfrm>
        </p:spPr>
        <p:txBody>
          <a:bodyPr vert="horz" lIns="91440" tIns="45720" rIns="91440" bIns="45720" rtlCol="0" anchor="ctr">
            <a:normAutofit/>
          </a:bodyPr>
          <a:lstStyle/>
          <a:p>
            <a:pPr algn="l"/>
            <a:r>
              <a:rPr lang="en-US" spc="100" dirty="0"/>
              <a:t>Effective Communication</a:t>
            </a:r>
          </a:p>
        </p:txBody>
      </p:sp>
      <p:pic>
        <p:nvPicPr>
          <p:cNvPr id="9" name="Graphic 8" descr="Chat">
            <a:extLst>
              <a:ext uri="{FF2B5EF4-FFF2-40B4-BE49-F238E27FC236}">
                <a16:creationId xmlns:a16="http://schemas.microsoft.com/office/drawing/2014/main" id="{F1CF6DA9-C8B1-444C-A6F3-0BEF7FBCBE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14558" y="2286000"/>
            <a:ext cx="3886200" cy="3886200"/>
          </a:xfrm>
          <a:prstGeom prst="rect">
            <a:avLst/>
          </a:prstGeom>
        </p:spPr>
      </p:pic>
      <p:sp>
        <p:nvSpPr>
          <p:cNvPr id="14" name="Rectangle 13">
            <a:extLst>
              <a:ext uri="{FF2B5EF4-FFF2-40B4-BE49-F238E27FC236}">
                <a16:creationId xmlns:a16="http://schemas.microsoft.com/office/drawing/2014/main" id="{CA4D39DB-AFA4-47BA-A7F2-13A71D210C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2"/>
            <a:ext cx="465734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5699468-72A0-4FE8-8595-1F28F678C14B}"/>
              </a:ext>
            </a:extLst>
          </p:cNvPr>
          <p:cNvSpPr>
            <a:spLocks noGrp="1"/>
          </p:cNvSpPr>
          <p:nvPr>
            <p:ph type="body" sz="half" idx="2"/>
          </p:nvPr>
        </p:nvSpPr>
        <p:spPr>
          <a:xfrm>
            <a:off x="8021490" y="108488"/>
            <a:ext cx="4408151" cy="6063712"/>
          </a:xfrm>
        </p:spPr>
        <p:txBody>
          <a:bodyPr vert="horz" lIns="45720" tIns="45720" rIns="45720" bIns="45720" rtlCol="0" anchor="ctr">
            <a:normAutofit/>
          </a:bodyPr>
          <a:lstStyle/>
          <a:p>
            <a:pPr marL="0" indent="0">
              <a:lnSpc>
                <a:spcPct val="90000"/>
              </a:lnSpc>
              <a:buNone/>
            </a:pPr>
            <a:r>
              <a:rPr lang="en-US" sz="3200" dirty="0">
                <a:solidFill>
                  <a:srgbClr val="FFFFFF"/>
                </a:solidFill>
              </a:rPr>
              <a:t>Effective communication happens when you achieve positive results using communication to express your desired goals. </a:t>
            </a:r>
          </a:p>
          <a:p>
            <a:pPr>
              <a:lnSpc>
                <a:spcPct val="90000"/>
              </a:lnSpc>
            </a:pPr>
            <a:endParaRPr lang="en-US" sz="2000" dirty="0">
              <a:solidFill>
                <a:srgbClr val="FFFFFF"/>
              </a:solidFill>
            </a:endParaRPr>
          </a:p>
          <a:p>
            <a:pPr>
              <a:lnSpc>
                <a:spcPct val="90000"/>
              </a:lnSpc>
            </a:pPr>
            <a:endParaRPr lang="en-US" sz="2000" dirty="0">
              <a:solidFill>
                <a:srgbClr val="FFFFFF"/>
              </a:solidFill>
            </a:endParaRPr>
          </a:p>
        </p:txBody>
      </p:sp>
      <p:sp>
        <p:nvSpPr>
          <p:cNvPr id="4" name="TextBox 3">
            <a:extLst>
              <a:ext uri="{FF2B5EF4-FFF2-40B4-BE49-F238E27FC236}">
                <a16:creationId xmlns:a16="http://schemas.microsoft.com/office/drawing/2014/main" id="{48C363D0-F5CF-432B-973E-9712D0A93F12}"/>
              </a:ext>
            </a:extLst>
          </p:cNvPr>
          <p:cNvSpPr txBox="1"/>
          <p:nvPr/>
        </p:nvSpPr>
        <p:spPr>
          <a:xfrm>
            <a:off x="154984" y="1146876"/>
            <a:ext cx="4941311" cy="1569660"/>
          </a:xfrm>
          <a:prstGeom prst="rect">
            <a:avLst/>
          </a:prstGeom>
          <a:noFill/>
        </p:spPr>
        <p:txBody>
          <a:bodyPr wrap="square" rtlCol="0">
            <a:spAutoFit/>
          </a:bodyPr>
          <a:lstStyle/>
          <a:p>
            <a:pPr algn="ctr">
              <a:spcAft>
                <a:spcPts val="600"/>
              </a:spcAft>
            </a:pPr>
            <a:r>
              <a:rPr lang="en-US" sz="3200" dirty="0"/>
              <a:t>Is there something that I could have done, to send my message more clearly?</a:t>
            </a:r>
          </a:p>
        </p:txBody>
      </p:sp>
      <p:pic>
        <p:nvPicPr>
          <p:cNvPr id="18" name="Audio 17">
            <a:hlinkClick r:id="" action="ppaction://media"/>
            <a:extLst>
              <a:ext uri="{FF2B5EF4-FFF2-40B4-BE49-F238E27FC236}">
                <a16:creationId xmlns:a16="http://schemas.microsoft.com/office/drawing/2014/main" id="{0CD2904E-62EC-4534-8A25-9F05AF59FAC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493941790"/>
      </p:ext>
    </p:extLst>
  </p:cSld>
  <p:clrMapOvr>
    <a:masterClrMapping/>
  </p:clrMapOvr>
  <p:transition spd="slow" advTm="2979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0" fill="hold"/>
                                        <p:tgtEl>
                                          <p:spTgt spid="4"/>
                                        </p:tgtEl>
                                        <p:attrNameLst>
                                          <p:attrName>ppt_x</p:attrName>
                                        </p:attrNameLst>
                                      </p:cBhvr>
                                      <p:tavLst>
                                        <p:tav tm="0">
                                          <p:val>
                                            <p:strVal val="#ppt_x"/>
                                          </p:val>
                                        </p:tav>
                                        <p:tav tm="100000">
                                          <p:val>
                                            <p:strVal val="#ppt_x"/>
                                          </p:val>
                                        </p:tav>
                                      </p:tavLst>
                                    </p:anim>
                                    <p:anim calcmode="lin" valueType="num">
                                      <p:cBhvr additive="base">
                                        <p:cTn id="12"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8"/>
                </p:tgtEl>
              </p:cMediaNode>
            </p:audio>
          </p:childTnLst>
        </p:cTn>
      </p:par>
    </p:tnLst>
    <p:bldLst>
      <p:bldP spid="3" grpId="0" build="p"/>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7C3BA-F561-4500-995C-E7687B0DC694}"/>
              </a:ext>
            </a:extLst>
          </p:cNvPr>
          <p:cNvSpPr>
            <a:spLocks noGrp="1"/>
          </p:cNvSpPr>
          <p:nvPr>
            <p:ph type="title"/>
          </p:nvPr>
        </p:nvSpPr>
        <p:spPr>
          <a:xfrm>
            <a:off x="830510" y="109057"/>
            <a:ext cx="9913690" cy="1551963"/>
          </a:xfrm>
        </p:spPr>
        <p:txBody>
          <a:bodyPr/>
          <a:lstStyle/>
          <a:p>
            <a:r>
              <a:rPr lang="en-US" dirty="0"/>
              <a:t>How to communicate with instructors</a:t>
            </a:r>
          </a:p>
        </p:txBody>
      </p:sp>
      <p:sp>
        <p:nvSpPr>
          <p:cNvPr id="3" name="Content Placeholder 2">
            <a:extLst>
              <a:ext uri="{FF2B5EF4-FFF2-40B4-BE49-F238E27FC236}">
                <a16:creationId xmlns:a16="http://schemas.microsoft.com/office/drawing/2014/main" id="{78783E1A-DD2D-443B-892C-C4EC13CD7588}"/>
              </a:ext>
            </a:extLst>
          </p:cNvPr>
          <p:cNvSpPr>
            <a:spLocks noGrp="1"/>
          </p:cNvSpPr>
          <p:nvPr>
            <p:ph idx="1"/>
          </p:nvPr>
        </p:nvSpPr>
        <p:spPr>
          <a:xfrm>
            <a:off x="897622" y="1417983"/>
            <a:ext cx="9846579" cy="4891377"/>
          </a:xfrm>
        </p:spPr>
        <p:txBody>
          <a:bodyPr>
            <a:normAutofit/>
          </a:bodyPr>
          <a:lstStyle/>
          <a:p>
            <a:pPr marL="457200" indent="-457200">
              <a:buFont typeface="+mj-lt"/>
              <a:buAutoNum type="arabicPeriod"/>
            </a:pPr>
            <a:r>
              <a:rPr lang="en-US" sz="4000" dirty="0"/>
              <a:t>Visit instructor during office hours  </a:t>
            </a:r>
          </a:p>
          <a:p>
            <a:pPr marL="457200" indent="-457200">
              <a:buFont typeface="+mj-lt"/>
              <a:buAutoNum type="arabicPeriod"/>
            </a:pPr>
            <a:r>
              <a:rPr lang="en-US" sz="4000" dirty="0"/>
              <a:t>Send an email</a:t>
            </a:r>
            <a:endParaRPr lang="en-US" sz="2400" dirty="0"/>
          </a:p>
          <a:p>
            <a:pPr marL="457200" indent="-457200">
              <a:buFont typeface="+mj-lt"/>
              <a:buAutoNum type="arabicPeriod"/>
            </a:pPr>
            <a:r>
              <a:rPr lang="en-US" sz="4000" dirty="0"/>
              <a:t>Call your instructor or schedule a virtual meeting</a:t>
            </a:r>
          </a:p>
        </p:txBody>
      </p:sp>
      <p:pic>
        <p:nvPicPr>
          <p:cNvPr id="10" name="Audio 9">
            <a:hlinkClick r:id="" action="ppaction://media"/>
            <a:extLst>
              <a:ext uri="{FF2B5EF4-FFF2-40B4-BE49-F238E27FC236}">
                <a16:creationId xmlns:a16="http://schemas.microsoft.com/office/drawing/2014/main" id="{145FB8C6-E721-484D-A0E5-DCFA00A81E4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83612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7570">
        <p159:morph option="byObject"/>
      </p:transition>
    </mc:Choice>
    <mc:Fallback xmlns="">
      <p:transition spd="slow" advTm="275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2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12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125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125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125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125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433A-F621-4AA0-AFD3-2A263DBB0E24}"/>
              </a:ext>
            </a:extLst>
          </p:cNvPr>
          <p:cNvSpPr>
            <a:spLocks noGrp="1"/>
          </p:cNvSpPr>
          <p:nvPr>
            <p:ph type="title"/>
          </p:nvPr>
        </p:nvSpPr>
        <p:spPr>
          <a:xfrm>
            <a:off x="1" y="0"/>
            <a:ext cx="10744200" cy="1596325"/>
          </a:xfrm>
        </p:spPr>
        <p:txBody>
          <a:bodyPr/>
          <a:lstStyle/>
          <a:p>
            <a:r>
              <a:rPr lang="en-US" dirty="0"/>
              <a:t>Tips for office hour visits</a:t>
            </a:r>
          </a:p>
        </p:txBody>
      </p:sp>
      <p:sp>
        <p:nvSpPr>
          <p:cNvPr id="3" name="Content Placeholder 2">
            <a:extLst>
              <a:ext uri="{FF2B5EF4-FFF2-40B4-BE49-F238E27FC236}">
                <a16:creationId xmlns:a16="http://schemas.microsoft.com/office/drawing/2014/main" id="{7FD8C103-2F80-40FB-B25E-5E74803AC050}"/>
              </a:ext>
            </a:extLst>
          </p:cNvPr>
          <p:cNvSpPr>
            <a:spLocks noGrp="1"/>
          </p:cNvSpPr>
          <p:nvPr>
            <p:ph idx="1"/>
          </p:nvPr>
        </p:nvSpPr>
        <p:spPr>
          <a:xfrm>
            <a:off x="247974" y="1472339"/>
            <a:ext cx="10496228" cy="4837021"/>
          </a:xfrm>
        </p:spPr>
        <p:txBody>
          <a:bodyPr/>
          <a:lstStyle/>
          <a:p>
            <a:pPr>
              <a:buFont typeface="Wingdings" panose="05000000000000000000" pitchFamily="2" charset="2"/>
              <a:buChar char="q"/>
            </a:pPr>
            <a:r>
              <a:rPr lang="en-US" dirty="0"/>
              <a:t> </a:t>
            </a:r>
            <a:r>
              <a:rPr lang="en-US" sz="3200" dirty="0"/>
              <a:t>Be mindful of your instructor’s time and arrive at your scheduled time</a:t>
            </a:r>
          </a:p>
          <a:p>
            <a:pPr>
              <a:buFont typeface="Wingdings" panose="05000000000000000000" pitchFamily="2" charset="2"/>
              <a:buChar char="q"/>
            </a:pPr>
            <a:r>
              <a:rPr lang="en-US" sz="3200" dirty="0"/>
              <a:t>Be respectful and courteous</a:t>
            </a:r>
          </a:p>
          <a:p>
            <a:pPr>
              <a:buFont typeface="Wingdings" panose="05000000000000000000" pitchFamily="2" charset="2"/>
              <a:buChar char="q"/>
            </a:pPr>
            <a:r>
              <a:rPr lang="en-US" sz="3200" dirty="0"/>
              <a:t>Have a list of questions ready</a:t>
            </a:r>
          </a:p>
          <a:p>
            <a:pPr>
              <a:buFont typeface="Wingdings" panose="05000000000000000000" pitchFamily="2" charset="2"/>
              <a:buChar char="q"/>
            </a:pPr>
            <a:r>
              <a:rPr lang="en-US" sz="3200" dirty="0"/>
              <a:t>Accept constructive criticism or feedback, (it only helps you improve)</a:t>
            </a:r>
            <a:endParaRPr lang="en-US" sz="3200" dirty="0">
              <a:hlinkClick r:id="rId6"/>
            </a:endParaRPr>
          </a:p>
          <a:p>
            <a:pPr marL="0" indent="0">
              <a:buNone/>
            </a:pPr>
            <a:r>
              <a:rPr lang="en-US" sz="3200" dirty="0">
                <a:hlinkClick r:id="rId6"/>
              </a:rPr>
              <a:t>https://youtu.be/IkpWQHLY4A4</a:t>
            </a:r>
            <a:endParaRPr lang="en-US" sz="3200" dirty="0"/>
          </a:p>
          <a:p>
            <a:pPr marL="457200" indent="-457200">
              <a:buFont typeface="+mj-lt"/>
              <a:buAutoNum type="arabicPeriod"/>
            </a:pPr>
            <a:endParaRPr lang="en-US" sz="3200" dirty="0"/>
          </a:p>
          <a:p>
            <a:pPr>
              <a:buFont typeface="Wingdings" panose="05000000000000000000" pitchFamily="2" charset="2"/>
              <a:buChar char="q"/>
            </a:pPr>
            <a:endParaRPr lang="en-US" sz="3200" dirty="0"/>
          </a:p>
        </p:txBody>
      </p:sp>
      <p:pic>
        <p:nvPicPr>
          <p:cNvPr id="10" name="Audio 9">
            <a:hlinkClick r:id="" action="ppaction://media"/>
            <a:extLst>
              <a:ext uri="{FF2B5EF4-FFF2-40B4-BE49-F238E27FC236}">
                <a16:creationId xmlns:a16="http://schemas.microsoft.com/office/drawing/2014/main" id="{B9F75D74-35EE-4AAB-8913-93A6FB15120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721684388"/>
      </p:ext>
    </p:extLst>
  </p:cSld>
  <p:clrMapOvr>
    <a:masterClrMapping/>
  </p:clrMapOvr>
  <mc:AlternateContent xmlns:mc="http://schemas.openxmlformats.org/markup-compatibility/2006" xmlns:p14="http://schemas.microsoft.com/office/powerpoint/2010/main">
    <mc:Choice Requires="p14">
      <p:transition spd="slow" p14:dur="2000" advTm="31006"/>
    </mc:Choice>
    <mc:Fallback xmlns="">
      <p:transition spd="slow" advTm="31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125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125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125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125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125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125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757E1-9E8D-4FE8-BEFA-49BBC346D6CA}"/>
              </a:ext>
            </a:extLst>
          </p:cNvPr>
          <p:cNvSpPr>
            <a:spLocks noGrp="1"/>
          </p:cNvSpPr>
          <p:nvPr>
            <p:ph type="title"/>
          </p:nvPr>
        </p:nvSpPr>
        <p:spPr>
          <a:xfrm>
            <a:off x="0" y="-185981"/>
            <a:ext cx="5194854" cy="1255363"/>
          </a:xfrm>
        </p:spPr>
        <p:txBody>
          <a:bodyPr>
            <a:normAutofit/>
          </a:bodyPr>
          <a:lstStyle/>
          <a:p>
            <a:r>
              <a:rPr lang="en-US" dirty="0"/>
              <a:t>Email Tips </a:t>
            </a:r>
          </a:p>
        </p:txBody>
      </p:sp>
      <p:sp>
        <p:nvSpPr>
          <p:cNvPr id="3" name="Content Placeholder 2">
            <a:extLst>
              <a:ext uri="{FF2B5EF4-FFF2-40B4-BE49-F238E27FC236}">
                <a16:creationId xmlns:a16="http://schemas.microsoft.com/office/drawing/2014/main" id="{5594A918-B416-4D01-BD17-2DEEE5BEDFE3}"/>
              </a:ext>
            </a:extLst>
          </p:cNvPr>
          <p:cNvSpPr>
            <a:spLocks noGrp="1"/>
          </p:cNvSpPr>
          <p:nvPr>
            <p:ph idx="1"/>
          </p:nvPr>
        </p:nvSpPr>
        <p:spPr>
          <a:xfrm>
            <a:off x="526942" y="898902"/>
            <a:ext cx="10217259" cy="5410459"/>
          </a:xfrm>
        </p:spPr>
        <p:txBody>
          <a:bodyPr>
            <a:normAutofit lnSpcReduction="10000"/>
          </a:bodyPr>
          <a:lstStyle/>
          <a:p>
            <a:pPr marL="457200" indent="-457200">
              <a:buFont typeface="+mj-lt"/>
              <a:buAutoNum type="arabicPeriod"/>
            </a:pPr>
            <a:r>
              <a:rPr lang="en-US" sz="3200" dirty="0"/>
              <a:t>Check your school email regularly</a:t>
            </a:r>
          </a:p>
          <a:p>
            <a:pPr marL="457200" indent="-457200">
              <a:buFont typeface="+mj-lt"/>
              <a:buAutoNum type="arabicPeriod"/>
            </a:pPr>
            <a:r>
              <a:rPr lang="en-US" sz="3200" dirty="0"/>
              <a:t>Contact your instructor </a:t>
            </a:r>
            <a:r>
              <a:rPr lang="en-US" sz="3200" b="1" dirty="0"/>
              <a:t>before</a:t>
            </a:r>
            <a:r>
              <a:rPr lang="en-US" sz="3200" dirty="0"/>
              <a:t> missing a class or assignment</a:t>
            </a:r>
          </a:p>
          <a:p>
            <a:pPr marL="457200" indent="-457200">
              <a:buFont typeface="+mj-lt"/>
              <a:buAutoNum type="arabicPeriod"/>
            </a:pPr>
            <a:r>
              <a:rPr lang="en-US" sz="3200" dirty="0"/>
              <a:t>Begin and end emails with appropriate greetings</a:t>
            </a:r>
          </a:p>
          <a:p>
            <a:pPr marL="457200" indent="-457200">
              <a:buFont typeface="+mj-lt"/>
              <a:buAutoNum type="arabicPeriod"/>
            </a:pPr>
            <a:r>
              <a:rPr lang="en-US" sz="3200" dirty="0"/>
              <a:t>Include your L# in your email</a:t>
            </a:r>
          </a:p>
          <a:p>
            <a:pPr marL="457200" indent="-457200">
              <a:buFont typeface="+mj-lt"/>
              <a:buAutoNum type="arabicPeriod"/>
            </a:pPr>
            <a:r>
              <a:rPr lang="en-US" sz="3200" dirty="0"/>
              <a:t>Proofread! Make sure your email is free of grammatical errors and “text language”</a:t>
            </a:r>
          </a:p>
          <a:p>
            <a:pPr marL="457200" indent="-457200">
              <a:buFont typeface="+mj-lt"/>
              <a:buAutoNum type="arabicPeriod"/>
            </a:pPr>
            <a:r>
              <a:rPr lang="en-US" sz="3200" dirty="0"/>
              <a:t>Allow 48 hours for a response. Follow-up if you do not get a response within a week.</a:t>
            </a:r>
          </a:p>
          <a:p>
            <a:pPr marL="457200" indent="-457200">
              <a:buFont typeface="+mj-lt"/>
              <a:buAutoNum type="arabicPeriod"/>
            </a:pPr>
            <a:r>
              <a:rPr lang="en-US" sz="3200" dirty="0"/>
              <a:t>If you still have questions request a phone call or virtual meeting from your instructor.</a:t>
            </a:r>
          </a:p>
          <a:p>
            <a:pPr marL="0" indent="0">
              <a:buNone/>
            </a:pPr>
            <a:endParaRPr lang="en-US" sz="2400" dirty="0"/>
          </a:p>
          <a:p>
            <a:pPr marL="0" indent="0">
              <a:buNone/>
            </a:pPr>
            <a:endParaRPr lang="en-US" dirty="0"/>
          </a:p>
          <a:p>
            <a:pPr marL="0" indent="0">
              <a:buNone/>
            </a:pPr>
            <a:endParaRPr lang="en-US" dirty="0"/>
          </a:p>
          <a:p>
            <a:pPr marL="457200" indent="-457200">
              <a:buFont typeface="+mj-lt"/>
              <a:buAutoNum type="arabicPeriod"/>
            </a:pPr>
            <a:endParaRPr lang="en-US" dirty="0"/>
          </a:p>
          <a:p>
            <a:endParaRPr lang="en-US" dirty="0"/>
          </a:p>
        </p:txBody>
      </p:sp>
      <p:pic>
        <p:nvPicPr>
          <p:cNvPr id="9" name="Audio 8">
            <a:hlinkClick r:id="" action="ppaction://media"/>
            <a:extLst>
              <a:ext uri="{FF2B5EF4-FFF2-40B4-BE49-F238E27FC236}">
                <a16:creationId xmlns:a16="http://schemas.microsoft.com/office/drawing/2014/main" id="{5C2EADEE-F644-4AFA-9758-05949527259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42536982"/>
      </p:ext>
    </p:extLst>
  </p:cSld>
  <p:clrMapOvr>
    <a:masterClrMapping/>
  </p:clrMapOvr>
  <p:transition spd="slow" advTm="5626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125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125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125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125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125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125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125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125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8"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7DC2A-038A-4FD4-A6AF-5AD8DAC75FE3}"/>
              </a:ext>
            </a:extLst>
          </p:cNvPr>
          <p:cNvSpPr>
            <a:spLocks noGrp="1"/>
          </p:cNvSpPr>
          <p:nvPr>
            <p:ph type="title"/>
          </p:nvPr>
        </p:nvSpPr>
        <p:spPr>
          <a:xfrm>
            <a:off x="477078" y="0"/>
            <a:ext cx="10845052" cy="2230606"/>
          </a:xfrm>
        </p:spPr>
        <p:txBody>
          <a:bodyPr>
            <a:normAutofit/>
          </a:bodyPr>
          <a:lstStyle/>
          <a:p>
            <a:r>
              <a:rPr lang="en-US" sz="5400" dirty="0"/>
              <a:t>a good email is like a good sandwich It has layers…</a:t>
            </a:r>
          </a:p>
        </p:txBody>
      </p:sp>
      <mc:AlternateContent xmlns:mc="http://schemas.openxmlformats.org/markup-compatibility/2006">
        <mc:Choice xmlns:am3d="http://schemas.microsoft.com/office/drawing/2017/model3d" Requires="am3d">
          <p:graphicFrame>
            <p:nvGraphicFramePr>
              <p:cNvPr id="4" name="Content Placeholder 3" descr="Exploding cheeseburger">
                <a:extLst>
                  <a:ext uri="{FF2B5EF4-FFF2-40B4-BE49-F238E27FC236}">
                    <a16:creationId xmlns:a16="http://schemas.microsoft.com/office/drawing/2014/main" id="{D2CED7BF-3F8D-4570-A441-14241FD2C30F}"/>
                  </a:ext>
                </a:extLst>
              </p:cNvPr>
              <p:cNvGraphicFramePr>
                <a:graphicFrameLocks noGrp="1" noChangeAspect="1"/>
              </p:cNvGraphicFramePr>
              <p:nvPr>
                <p:ph idx="1"/>
                <p:extLst>
                  <p:ext uri="{D42A27DB-BD31-4B8C-83A1-F6EECF244321}">
                    <p14:modId xmlns:p14="http://schemas.microsoft.com/office/powerpoint/2010/main" val="285422812"/>
                  </p:ext>
                </p:extLst>
              </p:nvPr>
            </p:nvGraphicFramePr>
            <p:xfrm>
              <a:off x="781989" y="1547362"/>
              <a:ext cx="1656696" cy="4760618"/>
            </p:xfrm>
            <a:graphic>
              <a:graphicData uri="http://schemas.microsoft.com/office/drawing/2017/model3d">
                <am3d:model3d r:embed="rId4">
                  <am3d:spPr>
                    <a:xfrm>
                      <a:off x="0" y="0"/>
                      <a:ext cx="1656696" cy="4760618"/>
                    </a:xfrm>
                    <a:prstGeom prst="rect">
                      <a:avLst/>
                    </a:prstGeom>
                  </am3d:spPr>
                  <am3d:camera>
                    <am3d:pos x="0" y="0" z="52939827"/>
                    <am3d:up dx="0" dy="36000000" dz="0"/>
                    <am3d:lookAt x="0" y="0" z="0"/>
                    <am3d:perspective fov="2700000"/>
                  </am3d:camera>
                  <am3d:trans>
                    <am3d:meterPerModelUnit n="1826890" d="1000000"/>
                    <am3d:preTrans dx="713129" dy="-17976898" dz="907181"/>
                    <am3d:scale>
                      <am3d:sx n="1000000" d="1000000"/>
                      <am3d:sy n="1000000" d="1000000"/>
                      <am3d:sz n="1000000" d="1000000"/>
                    </am3d:scale>
                    <am3d:rot ay="-61528"/>
                    <am3d:postTrans dx="0" dy="0" dz="0"/>
                  </am3d:trans>
                  <am3d:raster rName="Office3DRenderer" rVer="16.0.8326">
                    <am3d:blip r:embed="rId5"/>
                  </am3d:raster>
                  <am3d:extLst>
                    <a:ext uri="{E9DE012E-A134-456F-84FE-255F9AAD75C6}">
                      <a3danim:posterFrame xmlns:a3danim="http://schemas.microsoft.com/office/drawing/2018/animation/model3d" animId="0"/>
                    </a:ext>
                  </am3d:extLst>
                  <am3d:objViewport viewportSz="51224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Content Placeholder 3" descr="Exploding cheeseburger">
                <a:extLst>
                  <a:ext uri="{FF2B5EF4-FFF2-40B4-BE49-F238E27FC236}">
                    <a16:creationId xmlns:a16="http://schemas.microsoft.com/office/drawing/2014/main" id="{D2CED7BF-3F8D-4570-A441-14241FD2C30F}"/>
                  </a:ext>
                </a:extLst>
              </p:cNvPr>
              <p:cNvPicPr>
                <a:picLocks noGrp="1" noRot="1" noChangeAspect="1" noMove="1" noResize="1" noEditPoints="1" noAdjustHandles="1" noChangeArrowheads="1" noChangeShapeType="1" noCrop="1"/>
              </p:cNvPicPr>
              <p:nvPr/>
            </p:nvPicPr>
            <p:blipFill>
              <a:blip r:embed="rId5"/>
              <a:stretch>
                <a:fillRect/>
              </a:stretch>
            </p:blipFill>
            <p:spPr>
              <a:xfrm>
                <a:off x="781989" y="1547362"/>
                <a:ext cx="1656696" cy="4760618"/>
              </a:xfrm>
              <a:prstGeom prst="rect">
                <a:avLst/>
              </a:prstGeom>
            </p:spPr>
          </p:pic>
        </mc:Fallback>
      </mc:AlternateContent>
      <p:pic>
        <p:nvPicPr>
          <p:cNvPr id="5" name="Picture 4">
            <a:extLst>
              <a:ext uri="{FF2B5EF4-FFF2-40B4-BE49-F238E27FC236}">
                <a16:creationId xmlns:a16="http://schemas.microsoft.com/office/drawing/2014/main" id="{AFC5659D-DACC-40E5-B7BB-A3AA45F7F357}"/>
              </a:ext>
            </a:extLst>
          </p:cNvPr>
          <p:cNvPicPr>
            <a:picLocks noChangeAspect="1"/>
          </p:cNvPicPr>
          <p:nvPr/>
        </p:nvPicPr>
        <p:blipFill>
          <a:blip r:embed="rId6"/>
          <a:stretch>
            <a:fillRect/>
          </a:stretch>
        </p:blipFill>
        <p:spPr>
          <a:xfrm>
            <a:off x="2720837" y="1689044"/>
            <a:ext cx="9086850" cy="4191000"/>
          </a:xfrm>
          <a:prstGeom prst="rect">
            <a:avLst/>
          </a:prstGeom>
        </p:spPr>
      </p:pic>
      <p:pic>
        <p:nvPicPr>
          <p:cNvPr id="10" name="Audio 9">
            <a:hlinkClick r:id="" action="ppaction://media"/>
            <a:extLst>
              <a:ext uri="{FF2B5EF4-FFF2-40B4-BE49-F238E27FC236}">
                <a16:creationId xmlns:a16="http://schemas.microsoft.com/office/drawing/2014/main" id="{8751BB59-426F-425A-ADE3-E2371CD9AA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61184063"/>
      </p:ext>
    </p:extLst>
  </p:cSld>
  <p:clrMapOvr>
    <a:masterClrMapping/>
  </p:clrMapOvr>
  <mc:AlternateContent xmlns:mc="http://schemas.openxmlformats.org/markup-compatibility/2006" xmlns:p14="http://schemas.microsoft.com/office/powerpoint/2010/main">
    <mc:Choice Requires="p14">
      <p:transition spd="slow" p14:dur="2000" advTm="70546"/>
    </mc:Choice>
    <mc:Fallback xmlns="">
      <p:transition spd="slow" advTm="70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00" presetClass="emph" presetSubtype="1" repeatCount="indefinite" fill="hold" nodeType="withEffect">
                                  <p:stCondLst>
                                    <p:cond delay="0"/>
                                  </p:stCondLst>
                                  <p:childTnLst>
                                    <p:anim calcmode="lin" valueType="num">
                                      <p:cBhvr>
                                        <p:cTn id="8" dur="4633" fill="hold"/>
                                        <p:tgtEl>
                                          <p:spTgt spid="4"/>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BFDD4-9421-4078-BCF4-27F79B2E579B}"/>
              </a:ext>
            </a:extLst>
          </p:cNvPr>
          <p:cNvSpPr>
            <a:spLocks noGrp="1"/>
          </p:cNvSpPr>
          <p:nvPr>
            <p:ph type="title"/>
          </p:nvPr>
        </p:nvSpPr>
        <p:spPr>
          <a:xfrm>
            <a:off x="1024127" y="136188"/>
            <a:ext cx="10065403" cy="1449422"/>
          </a:xfrm>
        </p:spPr>
        <p:txBody>
          <a:bodyPr/>
          <a:lstStyle/>
          <a:p>
            <a:r>
              <a:rPr lang="en-US" dirty="0"/>
              <a:t>Tips for phone calls and virtual meetings</a:t>
            </a:r>
          </a:p>
        </p:txBody>
      </p:sp>
      <p:sp>
        <p:nvSpPr>
          <p:cNvPr id="3" name="Content Placeholder 2">
            <a:extLst>
              <a:ext uri="{FF2B5EF4-FFF2-40B4-BE49-F238E27FC236}">
                <a16:creationId xmlns:a16="http://schemas.microsoft.com/office/drawing/2014/main" id="{C653876A-77ED-4467-A609-FBFF18C0C642}"/>
              </a:ext>
            </a:extLst>
          </p:cNvPr>
          <p:cNvSpPr>
            <a:spLocks noGrp="1"/>
          </p:cNvSpPr>
          <p:nvPr>
            <p:ph idx="1"/>
          </p:nvPr>
        </p:nvSpPr>
        <p:spPr>
          <a:xfrm>
            <a:off x="1024127" y="1352145"/>
            <a:ext cx="10065405" cy="4484451"/>
          </a:xfrm>
        </p:spPr>
        <p:txBody>
          <a:bodyPr/>
          <a:lstStyle/>
          <a:p>
            <a:pPr>
              <a:buFont typeface="Wingdings" panose="05000000000000000000" pitchFamily="2" charset="2"/>
              <a:buChar char="q"/>
            </a:pPr>
            <a:r>
              <a:rPr lang="en-US" sz="3200" dirty="0"/>
              <a:t>Make sure there is no background noise.</a:t>
            </a:r>
          </a:p>
          <a:p>
            <a:pPr>
              <a:buFont typeface="Wingdings" panose="05000000000000000000" pitchFamily="2" charset="2"/>
              <a:buChar char="q"/>
            </a:pPr>
            <a:r>
              <a:rPr lang="en-US" sz="3200" dirty="0"/>
              <a:t>Choose a quiet area that is free from distractions such as kids and pets.</a:t>
            </a:r>
          </a:p>
          <a:p>
            <a:pPr>
              <a:buFont typeface="Wingdings" panose="05000000000000000000" pitchFamily="2" charset="2"/>
              <a:buChar char="q"/>
            </a:pPr>
            <a:r>
              <a:rPr lang="en-US" sz="3200" dirty="0"/>
              <a:t>(for virtual meetings) Dress appropriately.</a:t>
            </a:r>
          </a:p>
          <a:p>
            <a:pPr>
              <a:buFont typeface="Wingdings" panose="05000000000000000000" pitchFamily="2" charset="2"/>
              <a:buChar char="q"/>
            </a:pPr>
            <a:r>
              <a:rPr lang="en-US" sz="3200" dirty="0"/>
              <a:t>Check your internet and phone connection prior to meeting.</a:t>
            </a:r>
          </a:p>
          <a:p>
            <a:pPr marL="0" indent="0">
              <a:buNone/>
            </a:pPr>
            <a:endParaRPr lang="en-US" dirty="0"/>
          </a:p>
        </p:txBody>
      </p:sp>
      <p:pic>
        <p:nvPicPr>
          <p:cNvPr id="8" name="Audio 7">
            <a:hlinkClick r:id="" action="ppaction://media"/>
            <a:extLst>
              <a:ext uri="{FF2B5EF4-FFF2-40B4-BE49-F238E27FC236}">
                <a16:creationId xmlns:a16="http://schemas.microsoft.com/office/drawing/2014/main" id="{8F5A0E97-8B43-4027-8C4D-C417920F24C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09696819"/>
      </p:ext>
    </p:extLst>
  </p:cSld>
  <p:clrMapOvr>
    <a:masterClrMapping/>
  </p:clrMapOvr>
  <p:transition spd="slow" advTm="3232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2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12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125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125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125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125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125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125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C411DB08-1669-426B-BBEB-FAD285EF8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29E4219-121F-4CD1-AA58-24746CD29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0DF847-2626-4286-BCF2-97054CB3D4BE}"/>
              </a:ext>
            </a:extLst>
          </p:cNvPr>
          <p:cNvSpPr>
            <a:spLocks noGrp="1"/>
          </p:cNvSpPr>
          <p:nvPr>
            <p:ph type="title"/>
          </p:nvPr>
        </p:nvSpPr>
        <p:spPr>
          <a:xfrm>
            <a:off x="634276" y="640080"/>
            <a:ext cx="4208656" cy="3034857"/>
          </a:xfrm>
        </p:spPr>
        <p:txBody>
          <a:bodyPr vert="horz" lIns="91440" tIns="45720" rIns="91440" bIns="45720" rtlCol="0" anchor="b">
            <a:normAutofit/>
          </a:bodyPr>
          <a:lstStyle/>
          <a:p>
            <a:pPr algn="r"/>
            <a:r>
              <a:rPr lang="en-US" sz="4400" kern="1200" cap="all" spc="200" baseline="0" dirty="0">
                <a:solidFill>
                  <a:srgbClr val="FFFFFF"/>
                </a:solidFill>
                <a:latin typeface="+mj-lt"/>
                <a:ea typeface="+mj-ea"/>
                <a:cs typeface="+mj-cs"/>
              </a:rPr>
              <a:t>What is your favorite method of communication?</a:t>
            </a:r>
          </a:p>
        </p:txBody>
      </p:sp>
      <p:cxnSp>
        <p:nvCxnSpPr>
          <p:cNvPr id="19" name="Straight Connector 18">
            <a:extLst>
              <a:ext uri="{FF2B5EF4-FFF2-40B4-BE49-F238E27FC236}">
                <a16:creationId xmlns:a16="http://schemas.microsoft.com/office/drawing/2014/main" id="{52F50912-06FD-4216-BAD3-21050F59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765314"/>
            <a:ext cx="393192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6" name="Graphic 5" descr="Chat Bubble">
            <a:extLst>
              <a:ext uri="{FF2B5EF4-FFF2-40B4-BE49-F238E27FC236}">
                <a16:creationId xmlns:a16="http://schemas.microsoft.com/office/drawing/2014/main" id="{3734C97C-9821-4AD7-98EB-B4F31B196E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6000" y="699753"/>
            <a:ext cx="5459470" cy="5459470"/>
          </a:xfrm>
          <a:prstGeom prst="rect">
            <a:avLst/>
          </a:prstGeom>
        </p:spPr>
      </p:pic>
      <p:pic>
        <p:nvPicPr>
          <p:cNvPr id="10" name="Audio 9">
            <a:hlinkClick r:id="" action="ppaction://media"/>
            <a:extLst>
              <a:ext uri="{FF2B5EF4-FFF2-40B4-BE49-F238E27FC236}">
                <a16:creationId xmlns:a16="http://schemas.microsoft.com/office/drawing/2014/main" id="{F9F5C3B6-3D03-44DD-8255-725B6CB000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11791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9961">
        <p15:prstTrans prst="fallOver"/>
      </p:transition>
    </mc:Choice>
    <mc:Fallback xmlns="">
      <p:transition spd="slow" advTm="299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8.9|7.3"/>
</p:tagLst>
</file>

<file path=ppt/tags/tag3.xml><?xml version="1.0" encoding="utf-8"?>
<p:tagLst xmlns:a="http://schemas.openxmlformats.org/drawingml/2006/main" xmlns:r="http://schemas.openxmlformats.org/officeDocument/2006/relationships" xmlns:p="http://schemas.openxmlformats.org/presentationml/2006/main">
  <p:tag name="TIMING" val="|14|4.2|3.2"/>
</p:tagLst>
</file>

<file path=ppt/tags/tag4.xml><?xml version="1.0" encoding="utf-8"?>
<p:tagLst xmlns:a="http://schemas.openxmlformats.org/drawingml/2006/main" xmlns:r="http://schemas.openxmlformats.org/officeDocument/2006/relationships" xmlns:p="http://schemas.openxmlformats.org/presentationml/2006/main">
  <p:tag name="TIMING" val="|4.1|6.8|4.9|4"/>
</p:tagLst>
</file>

<file path=ppt/tags/tag5.xml><?xml version="1.0" encoding="utf-8"?>
<p:tagLst xmlns:a="http://schemas.openxmlformats.org/drawingml/2006/main" xmlns:r="http://schemas.openxmlformats.org/officeDocument/2006/relationships" xmlns:p="http://schemas.openxmlformats.org/presentationml/2006/main">
  <p:tag name="TIMING" val="|2.5|5.2|7.1|5.4|4.8|8.4|10.2"/>
</p:tagLst>
</file>

<file path=ppt/tags/tag6.xml><?xml version="1.0" encoding="utf-8"?>
<p:tagLst xmlns:a="http://schemas.openxmlformats.org/drawingml/2006/main" xmlns:r="http://schemas.openxmlformats.org/officeDocument/2006/relationships" xmlns:p="http://schemas.openxmlformats.org/presentationml/2006/main">
  <p:tag name="TIMING" val="|6.2|4.4|6.8|5.6"/>
</p:tagLst>
</file>

<file path=ppt/tags/tag7.xml><?xml version="1.0" encoding="utf-8"?>
<p:tagLst xmlns:a="http://schemas.openxmlformats.org/drawingml/2006/main" xmlns:r="http://schemas.openxmlformats.org/officeDocument/2006/relationships" xmlns:p="http://schemas.openxmlformats.org/presentationml/2006/main">
  <p:tag name="TIMING" val="|4.7|9.4|11.8"/>
</p:tagLst>
</file>

<file path=ppt/tags/tag8.xml><?xml version="1.0" encoding="utf-8"?>
<p:tagLst xmlns:a="http://schemas.openxmlformats.org/drawingml/2006/main" xmlns:r="http://schemas.openxmlformats.org/officeDocument/2006/relationships" xmlns:p="http://schemas.openxmlformats.org/presentationml/2006/main">
  <p:tag name="TIMING" val="|4|5.6|4.4|6.2|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516</Words>
  <Application>Microsoft Office PowerPoint</Application>
  <PresentationFormat>Widescreen</PresentationFormat>
  <Paragraphs>66</Paragraphs>
  <Slides>12</Slides>
  <Notes>2</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Calibri</vt:lpstr>
      <vt:lpstr>Tw Cen MT</vt:lpstr>
      <vt:lpstr>Tw Cen MT Condensed</vt:lpstr>
      <vt:lpstr>Wingdings</vt:lpstr>
      <vt:lpstr>Wingdings 3</vt:lpstr>
      <vt:lpstr>Integral</vt:lpstr>
      <vt:lpstr>Effective Communication Makes the difference</vt:lpstr>
      <vt:lpstr>Ice breaker!</vt:lpstr>
      <vt:lpstr>Effective Communication</vt:lpstr>
      <vt:lpstr>How to communicate with instructors</vt:lpstr>
      <vt:lpstr>Tips for office hour visits</vt:lpstr>
      <vt:lpstr>Email Tips </vt:lpstr>
      <vt:lpstr>a good email is like a good sandwich It has layers…</vt:lpstr>
      <vt:lpstr>Tips for phone calls and virtual meetings</vt:lpstr>
      <vt:lpstr>What is your favorite method of communication?</vt:lpstr>
      <vt:lpstr>Communication with classmates</vt:lpstr>
      <vt:lpstr>Effective Communication Can….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Effective Communication Makes the difference</dc:title>
  <dc:creator>Troylynn Williams</dc:creator>
  <cp:lastModifiedBy>Troylynn Williams</cp:lastModifiedBy>
  <cp:revision>6</cp:revision>
  <dcterms:created xsi:type="dcterms:W3CDTF">2020-10-27T05:04:00Z</dcterms:created>
  <dcterms:modified xsi:type="dcterms:W3CDTF">2020-10-28T18:44:30Z</dcterms:modified>
</cp:coreProperties>
</file>